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004" r:id="rId3"/>
    <p:sldId id="1032" r:id="rId4"/>
    <p:sldId id="1023" r:id="rId6"/>
    <p:sldId id="276" r:id="rId7"/>
    <p:sldId id="260" r:id="rId8"/>
    <p:sldId id="261" r:id="rId9"/>
    <p:sldId id="262" r:id="rId10"/>
    <p:sldId id="1024" r:id="rId11"/>
    <p:sldId id="1033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 蕾" initials="曹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0F0"/>
    <a:srgbClr val="EF6F76"/>
    <a:srgbClr val="D18282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904B2-B657-4E47-A300-C4BBD8AFF0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90CB-9E7C-4097-990A-26D60DCE51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1236000" y="145802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191000" y="367390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1">
    <p:bg bwMode="auto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80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572811" y="14087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  <a:endParaRPr lang="zh-CN" altLang="en-US" sz="5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  <a:endParaRPr lang="zh-CN" altLang="en-US" sz="6000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23309"/>
            <a:ext cx="12191667" cy="3722615"/>
          </a:xfrm>
          <a:prstGeom prst="rect">
            <a:avLst/>
          </a:prstGeom>
          <a:solidFill>
            <a:srgbClr val="C8141E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31425"/>
          <a:stretch>
            <a:fillRect/>
          </a:stretch>
        </p:blipFill>
        <p:spPr>
          <a:xfrm>
            <a:off x="-1341" y="3731396"/>
            <a:ext cx="12191667" cy="3158642"/>
          </a:xfrm>
          <a:prstGeom prst="rect">
            <a:avLst/>
          </a:prstGeom>
        </p:spPr>
      </p:pic>
      <p:sp>
        <p:nvSpPr>
          <p:cNvPr id="17" name="标题 2"/>
          <p:cNvSpPr txBox="1"/>
          <p:nvPr/>
        </p:nvSpPr>
        <p:spPr>
          <a:xfrm>
            <a:off x="1003" y="1274724"/>
            <a:ext cx="12190997" cy="1627085"/>
          </a:xfrm>
          <a:prstGeom prst="rect">
            <a:avLst/>
          </a:prstGeom>
        </p:spPr>
        <p:txBody>
          <a:bodyPr vert="horz" lIns="96770" tIns="48385" rIns="96770" bIns="48385" rtlCol="0" anchor="b">
            <a:no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上海</a:t>
            </a: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</a:rPr>
              <a:t>交通大学助学金</a:t>
            </a: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申请指南</a:t>
            </a:r>
            <a:endParaRPr lang="en-US" altLang="zh-CN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</a:rPr>
              <a:t>（学生）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设奖</a:t>
            </a:r>
            <a:r>
              <a:rPr lang="zh-CN" altLang="en-US"/>
              <a:t>方名称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5452" y="766149"/>
          <a:ext cx="5760718" cy="5624712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096417"/>
                <a:gridCol w="1664301"/>
              </a:tblGrid>
              <a:tr h="2673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奖项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设奖方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卓氏助学金</a:t>
                      </a:r>
                      <a:endParaRPr lang="zh-CN" altLang="en-US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卓刘庆弟女士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58</a:t>
                      </a:r>
                      <a:r>
                        <a:rPr lang="zh-CN" altLang="en-US" sz="900" u="none" strike="noStrike" dirty="0">
                          <a:effectLst/>
                        </a:rPr>
                        <a:t>届船院校友助学金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周修典学长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爱菊助学金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刘浩清公益基金会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蔡淑芬奖助学金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朱全美先生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“黄振”博士助学基金、“刘聘三、张玲香”博士助学基金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刘有明学嫂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林胜兴杨素英帮困助学金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林胜兴教授、杨素英教授伉俪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罗伯特斯坦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严国觉励学金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严国觉学长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勤俭助学金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杨臣勋勤俭基金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陶哲甫助学金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陶潘丽瑶学嫂及家人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王烨倪海琛励学金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校友总会办公室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校友爱心助学金（马家騄专项）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马家騄学长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熊继昭奖助学金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吕庆元学长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赵曾珏、秦昭华助学金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 交通大学美洲校友基金会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铸人计划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87-90</a:t>
                      </a:r>
                      <a:r>
                        <a:rPr lang="zh-CN" altLang="en-US" sz="900" u="none" strike="noStrike" dirty="0">
                          <a:effectLst/>
                        </a:rPr>
                        <a:t>级学长</a:t>
                      </a:r>
                      <a:r>
                        <a:rPr lang="zh-CN" altLang="en-US" sz="900" dirty="0">
                          <a:effectLst/>
                          <a:sym typeface="+mn-ea"/>
                        </a:rPr>
                        <a:t>（具体看备注）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一路有你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校友（具体看备注）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宁波校友会奖助学金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宁波校友会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宁波爱心</a:t>
                      </a:r>
                      <a:r>
                        <a:rPr lang="en-US" altLang="zh-CN" sz="900" u="none" strike="noStrike" dirty="0">
                          <a:effectLst/>
                        </a:rPr>
                        <a:t>—</a:t>
                      </a:r>
                      <a:r>
                        <a:rPr lang="zh-CN" altLang="en-US" sz="900" u="none" strike="noStrike" dirty="0">
                          <a:effectLst/>
                        </a:rPr>
                        <a:t>宁波校友会助学基金（广天专项）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77</a:t>
                      </a:r>
                      <a:r>
                        <a:rPr lang="zh-CN" altLang="en-US" sz="900" u="none" strike="noStrike">
                          <a:effectLst/>
                        </a:rPr>
                        <a:t>、</a:t>
                      </a:r>
                      <a:r>
                        <a:rPr lang="en-US" altLang="zh-CN" sz="900" u="none" strike="noStrike">
                          <a:effectLst/>
                        </a:rPr>
                        <a:t>78</a:t>
                      </a:r>
                      <a:r>
                        <a:rPr lang="zh-CN" altLang="en-US" sz="900" u="none" strike="noStrike">
                          <a:effectLst/>
                        </a:rPr>
                        <a:t>级校友励学金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级校友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小米助学金</a:t>
                      </a:r>
                      <a:endParaRPr lang="zh-CN" altLang="en-US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北京小米公益基金会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润励学金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葛群学长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正德馨助学金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徐学长伉俪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联想新生助学金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联想（北京）有限公司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胡燮和学长儿子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175831" y="766148"/>
          <a:ext cx="5523752" cy="5617708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945537"/>
                <a:gridCol w="1578215"/>
              </a:tblGrid>
              <a:tr h="2919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奖项</a:t>
                      </a:r>
                      <a:endParaRPr lang="zh-CN" altLang="en-US" sz="1800" b="1" u="none" strike="noStrike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设奖方</a:t>
                      </a:r>
                      <a:endParaRPr lang="zh-CN" altLang="en-US" sz="1800" b="1" u="none" strike="noStrike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健博助学金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梁慧雯女士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刘永龄基金会有限公司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寒冬送温暖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叔蘋同学会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中国海油大学生助学基金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中国宋庆龄基金会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任闻玉助学金 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任九皋先生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柏年助学金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王柏年先生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伍威权伙食资助基金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张明为全额奖助学金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张明为慈善基金会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919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张乃新基金会  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刘伦先生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徐雪梅励学金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徐雪梅女士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SMC</a:t>
                      </a:r>
                      <a:r>
                        <a:rPr lang="zh-CN" altLang="en-US" sz="900" u="none" strike="noStrike" dirty="0">
                          <a:effectLst/>
                        </a:rPr>
                        <a:t>助学金  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北京</a:t>
                      </a:r>
                      <a:r>
                        <a:rPr lang="en-US" altLang="zh-CN" sz="900" u="none" strike="noStrike">
                          <a:effectLst/>
                        </a:rPr>
                        <a:t>SMC</a:t>
                      </a:r>
                      <a:r>
                        <a:rPr lang="zh-CN" altLang="en-US" sz="900" u="none" strike="noStrike">
                          <a:effectLst/>
                        </a:rPr>
                        <a:t>教育基金会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金宝医学院助学金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4378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国泰君安证券奖助学金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上海国泰君安社会公益基金会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国泰君安证券股份有限公司上海分公司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4378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林陈孝文助学金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8位新评设奖方：诚品国际集团有限公司</a:t>
                      </a:r>
                      <a:endParaRPr lang="zh-CN" altLang="en-US" sz="900" u="none" strike="noStrike"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2位新评设奖方：林陈孝文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韦文德、况园珠伉俪扶贫奖学金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况园珠女士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新长城自强助学金</a:t>
                      </a:r>
                      <a:endParaRPr lang="zh-CN" altLang="en-US" sz="9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新长城自强助学金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上海市慈善基金会慈善教育基金</a:t>
                      </a:r>
                      <a:endParaRPr lang="zh-CN" altLang="en-US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助学金申请线上操作指南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8783024" cy="598488"/>
          </a:xfrm>
        </p:spPr>
        <p:txBody>
          <a:bodyPr/>
          <a:lstStyle/>
          <a:p>
            <a:r>
              <a:rPr lang="zh-CN" altLang="en-US" dirty="0"/>
              <a:t>助学金申请及审批流程</a:t>
            </a:r>
            <a:endParaRPr lang="zh-CN" altLang="en-US" dirty="0"/>
          </a:p>
        </p:txBody>
      </p:sp>
      <p:sp>
        <p:nvSpPr>
          <p:cNvPr id="43" name="平行四边形 42"/>
          <p:cNvSpPr/>
          <p:nvPr/>
        </p:nvSpPr>
        <p:spPr>
          <a:xfrm rot="5400000">
            <a:off x="-549481" y="3093494"/>
            <a:ext cx="3467495" cy="571281"/>
          </a:xfrm>
          <a:prstGeom prst="parallelogram">
            <a:avLst>
              <a:gd name="adj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b="1" dirty="0"/>
              <a:t>助学金申请流程</a:t>
            </a:r>
            <a:endParaRPr lang="zh-CN" altLang="en-US" sz="2400" b="1" dirty="0"/>
          </a:p>
        </p:txBody>
      </p:sp>
      <p:grpSp>
        <p:nvGrpSpPr>
          <p:cNvPr id="99" name="组合 98"/>
          <p:cNvGrpSpPr/>
          <p:nvPr/>
        </p:nvGrpSpPr>
        <p:grpSpPr>
          <a:xfrm>
            <a:off x="2216545" y="2128979"/>
            <a:ext cx="1665502" cy="2680083"/>
            <a:chOff x="2216545" y="3772053"/>
            <a:chExt cx="1665502" cy="2680083"/>
          </a:xfrm>
        </p:grpSpPr>
        <p:sp>
          <p:nvSpPr>
            <p:cNvPr id="42" name="圆角矩形 41">
              <a:hlinkClick r:id="" action="ppaction://noaction"/>
            </p:cNvPr>
            <p:cNvSpPr/>
            <p:nvPr/>
          </p:nvSpPr>
          <p:spPr>
            <a:xfrm>
              <a:off x="3006081" y="377205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学生填写</a:t>
              </a:r>
              <a:endParaRPr lang="zh-CN" altLang="en-US" b="1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216545" y="5251807"/>
              <a:ext cx="1665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1.【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pPr algn="ctr"/>
              <a:r>
                <a:rPr lang="zh-CN" altLang="en-US" b="1"/>
                <a:t>有</a:t>
              </a:r>
              <a:r>
                <a:rPr lang="zh-CN" altLang="en-US" b="1" dirty="0"/>
                <a:t>意向申请发展助学金的学生</a:t>
              </a:r>
              <a:r>
                <a:rPr lang="zh-CN" altLang="en-US" b="1" dirty="0">
                  <a:solidFill>
                    <a:srgbClr val="C00000"/>
                  </a:solidFill>
                </a:rPr>
                <a:t>提交申请</a:t>
              </a:r>
              <a:endParaRPr lang="en-US" altLang="zh-CN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838832" y="2012148"/>
            <a:ext cx="1353342" cy="2242916"/>
            <a:chOff x="6544202" y="3655222"/>
            <a:chExt cx="1353342" cy="2242916"/>
          </a:xfrm>
        </p:grpSpPr>
        <p:sp>
          <p:nvSpPr>
            <p:cNvPr id="48" name="圆角矩形 47">
              <a:hlinkClick r:id="" action="ppaction://noaction"/>
            </p:cNvPr>
            <p:cNvSpPr/>
            <p:nvPr/>
          </p:nvSpPr>
          <p:spPr>
            <a:xfrm>
              <a:off x="6765499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思政审核</a:t>
              </a:r>
              <a:endParaRPr lang="en-US" altLang="zh-CN" b="1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44202" y="5251807"/>
              <a:ext cx="1353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2.【</a:t>
              </a:r>
              <a:r>
                <a:rPr lang="zh-CN" altLang="en-US" b="1" dirty="0"/>
                <a:t>思政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进行审核</a:t>
              </a:r>
              <a:endParaRPr lang="zh-CN" altLang="en-US" b="1" dirty="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147997" y="2012148"/>
            <a:ext cx="1471214" cy="3350911"/>
            <a:chOff x="7853367" y="3655222"/>
            <a:chExt cx="1471214" cy="3350911"/>
          </a:xfrm>
        </p:grpSpPr>
        <p:sp>
          <p:nvSpPr>
            <p:cNvPr id="49" name="圆角矩形 48">
              <a:hlinkClick r:id="" action="ppaction://noaction"/>
            </p:cNvPr>
            <p:cNvSpPr/>
            <p:nvPr/>
          </p:nvSpPr>
          <p:spPr>
            <a:xfrm>
              <a:off x="8148751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院系审核</a:t>
              </a:r>
              <a:endParaRPr lang="en-US" altLang="zh-CN" b="1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3367" y="5251807"/>
              <a:ext cx="14712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3.【</a:t>
              </a:r>
              <a:r>
                <a:rPr lang="zh-CN" altLang="en-US" b="1" dirty="0"/>
                <a:t>院系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r>
                <a:rPr lang="zh-CN" altLang="en-US" b="1" dirty="0"/>
                <a:t>进行评选性质</a:t>
              </a:r>
              <a:r>
                <a:rPr lang="zh-CN" altLang="en-US" b="1" dirty="0">
                  <a:solidFill>
                    <a:srgbClr val="C00000"/>
                  </a:solidFill>
                </a:rPr>
                <a:t>（新评</a:t>
              </a:r>
              <a:r>
                <a:rPr lang="en-US" altLang="zh-CN" b="1" dirty="0">
                  <a:solidFill>
                    <a:srgbClr val="C00000"/>
                  </a:solidFill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</a:rPr>
                <a:t>续评</a:t>
              </a:r>
              <a:r>
                <a:rPr lang="en-US" altLang="zh-CN" b="1" dirty="0">
                  <a:solidFill>
                    <a:srgbClr val="C00000"/>
                  </a:solidFill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</a:rPr>
                <a:t>补评）</a:t>
              </a:r>
              <a:r>
                <a:rPr lang="zh-CN" altLang="en-US" b="1" dirty="0"/>
                <a:t>及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学生最终获助</a:t>
              </a:r>
              <a:r>
                <a:rPr lang="zh-CN" altLang="en-US" b="1" dirty="0"/>
                <a:t>确认</a:t>
              </a:r>
              <a:endParaRPr lang="zh-CN" altLang="en-US" b="1" dirty="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544640" y="2012148"/>
            <a:ext cx="1353342" cy="2242916"/>
            <a:chOff x="9250010" y="3655222"/>
            <a:chExt cx="1353342" cy="2242916"/>
          </a:xfrm>
        </p:grpSpPr>
        <p:sp>
          <p:nvSpPr>
            <p:cNvPr id="50" name="圆角矩形 49"/>
            <p:cNvSpPr/>
            <p:nvPr/>
          </p:nvSpPr>
          <p:spPr>
            <a:xfrm>
              <a:off x="9532003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学生处审核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发展助学金</a:t>
              </a:r>
              <a:endParaRPr lang="zh-CN" altLang="en-US" b="1" dirty="0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250010" y="5251807"/>
              <a:ext cx="1353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4.【</a:t>
              </a:r>
              <a:r>
                <a:rPr lang="zh-CN" altLang="en-US" b="1" dirty="0"/>
                <a:t>学生处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进行审核</a:t>
              </a:r>
              <a:endParaRPr lang="zh-CN" altLang="en-US" b="1" dirty="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45070" y="2128979"/>
            <a:ext cx="1589086" cy="3513111"/>
            <a:chOff x="10485042" y="3770021"/>
            <a:chExt cx="1589086" cy="3513111"/>
          </a:xfrm>
        </p:grpSpPr>
        <p:sp>
          <p:nvSpPr>
            <p:cNvPr id="58" name="圆角矩形 57">
              <a:hlinkClick r:id="" action="ppaction://noaction"/>
            </p:cNvPr>
            <p:cNvSpPr/>
            <p:nvPr/>
          </p:nvSpPr>
          <p:spPr>
            <a:xfrm>
              <a:off x="10915254" y="3770021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学生打印</a:t>
              </a:r>
              <a:endParaRPr lang="zh-CN" altLang="en-US" b="1" dirty="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0485042" y="5251807"/>
              <a:ext cx="15890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5.【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打印提交纸质申请表</a:t>
              </a:r>
              <a:r>
                <a:rPr lang="zh-CN" altLang="en-US" b="1"/>
                <a:t>至学院</a:t>
              </a:r>
              <a:r>
                <a:rPr lang="en-US" altLang="zh-CN" b="1"/>
                <a:t>(</a:t>
              </a:r>
              <a:r>
                <a:rPr lang="zh-CN" altLang="en-US" b="1">
                  <a:solidFill>
                    <a:srgbClr val="C00000"/>
                  </a:solidFill>
                </a:rPr>
                <a:t>须院系及学生处全部审核完成后方可导出</a:t>
              </a:r>
              <a:r>
                <a:rPr lang="en-US" altLang="zh-CN" b="1"/>
                <a:t>)</a:t>
              </a:r>
              <a:endParaRPr lang="zh-CN" altLang="en-US" b="1" dirty="0"/>
            </a:p>
          </p:txBody>
        </p:sp>
      </p:grpSp>
      <p:cxnSp>
        <p:nvCxnSpPr>
          <p:cNvPr id="60" name="直接箭头连接符 59"/>
          <p:cNvCxnSpPr>
            <a:stCxn id="42" idx="3"/>
          </p:cNvCxnSpPr>
          <p:nvPr/>
        </p:nvCxnSpPr>
        <p:spPr>
          <a:xfrm>
            <a:off x="3370412" y="2754057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48" idx="3"/>
            <a:endCxn id="49" idx="1"/>
          </p:cNvCxnSpPr>
          <p:nvPr/>
        </p:nvCxnSpPr>
        <p:spPr>
          <a:xfrm>
            <a:off x="4819061" y="2752025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stCxn id="49" idx="3"/>
            <a:endCxn id="50" idx="1"/>
          </p:cNvCxnSpPr>
          <p:nvPr/>
        </p:nvCxnSpPr>
        <p:spPr>
          <a:xfrm>
            <a:off x="6202313" y="2752025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50" idx="3"/>
          </p:cNvCxnSpPr>
          <p:nvPr/>
        </p:nvCxnSpPr>
        <p:spPr>
          <a:xfrm>
            <a:off x="7585565" y="2752025"/>
            <a:ext cx="6243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9099015" y="2365411"/>
            <a:ext cx="251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如电子版申请表上存在信息缺失或错误，需根据实际信息修改后再行打印提交。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9434156" y="3491902"/>
            <a:ext cx="424219" cy="9939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2" y="1100089"/>
            <a:ext cx="110271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b="1" dirty="0" err="1">
                <a:latin typeface="+mn-ea"/>
                <a:cs typeface="Times New Roman" panose="02020603050405020304" pitchFamily="18" charset="0"/>
              </a:rPr>
              <a:t>Jaccount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登陆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我的数字交大（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https://my.sjtu.edu.cn/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），选择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服务大厅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中的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【学生工作】点击【助学金申请】进行填写。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4" y="1577535"/>
            <a:ext cx="6611645" cy="21977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546241" y="4294822"/>
            <a:ext cx="251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照片要求：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本人正面免冠彩色头像，纯色背景无边框，人像清晰（最好是证件照）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0870047" y="3321575"/>
            <a:ext cx="356753" cy="884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227274" y="1577535"/>
            <a:ext cx="5247686" cy="219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endCxn id="17" idx="0"/>
          </p:cNvCxnSpPr>
          <p:nvPr/>
        </p:nvCxnSpPr>
        <p:spPr>
          <a:xfrm flipH="1">
            <a:off x="7586595" y="2962894"/>
            <a:ext cx="90802" cy="13319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93373" y="4294822"/>
            <a:ext cx="3586443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内容部分会自动填充，务必认真核对并进行相应修改！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学院请按照自己实际评审名额来源院系选择，部分电院同学如显示“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xx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系所”也请改为“电子信息与电气工程学院”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endParaRPr lang="en-US" altLang="zh-CN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82" y="1512766"/>
            <a:ext cx="4690242" cy="226254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521095" y="5800129"/>
            <a:ext cx="2476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发展助学金申请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4677" y="3296087"/>
            <a:ext cx="501781" cy="405990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434824" y="1550016"/>
            <a:ext cx="750794" cy="365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75351" y="2023001"/>
            <a:ext cx="501781" cy="163989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16134"/>
          <a:stretch>
            <a:fillRect/>
          </a:stretch>
        </p:blipFill>
        <p:spPr>
          <a:xfrm>
            <a:off x="57688" y="4206240"/>
            <a:ext cx="5247686" cy="1483369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 flipV="1">
            <a:off x="850140" y="5520511"/>
            <a:ext cx="670955" cy="3354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/>
          <a:srcRect b="49162"/>
          <a:stretch>
            <a:fillRect/>
          </a:stretch>
        </p:blipFill>
        <p:spPr>
          <a:xfrm>
            <a:off x="1674896" y="2318706"/>
            <a:ext cx="6829442" cy="101731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3" y="769347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上一学年挂科门数，将统计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年度春季和秋季学期总的挂科门数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（数字），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将作为学院和学校审核申请的考量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（新生填写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0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即可）</a:t>
            </a:r>
            <a:endParaRPr lang="zh-CN" altLang="zh-CN" sz="1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97271" y="4798323"/>
            <a:ext cx="11748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填写完成后，点击左上角提交按钮后选择你的思政老师，确认后即完成助学金申请的提交。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67200" y="5106100"/>
            <a:ext cx="3657600" cy="1284778"/>
            <a:chOff x="4267199" y="3974413"/>
            <a:chExt cx="3657600" cy="1284778"/>
          </a:xfrm>
        </p:grpSpPr>
        <p:pic>
          <p:nvPicPr>
            <p:cNvPr id="7" name="图片 6" descr="C:\Users\hucj1\AppData\Local\Microsoft\Windows\INetCache\Content.Word\个人总结指南图3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78"/>
            <a:stretch>
              <a:fillRect/>
            </a:stretch>
          </p:blipFill>
          <p:spPr bwMode="auto">
            <a:xfrm>
              <a:off x="4267199" y="3974413"/>
              <a:ext cx="3657600" cy="1284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5593568" y="4722244"/>
              <a:ext cx="436868" cy="53694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1533" y="1962522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注意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:【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个人情况及申请理由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31802" y="5621836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699206" y="5075497"/>
            <a:ext cx="750794" cy="365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681616" y="2646832"/>
            <a:ext cx="2682236" cy="790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</a:rPr>
              <a:t>无需</a:t>
            </a:r>
            <a:r>
              <a:rPr lang="zh-CN" altLang="en-US" sz="1200" dirty="0">
                <a:solidFill>
                  <a:schemeClr val="tx1"/>
                </a:solidFill>
              </a:rPr>
              <a:t>填写设奖方名称（即尊敬的</a:t>
            </a:r>
            <a:r>
              <a:rPr lang="en-US" altLang="zh-CN" sz="1200" dirty="0">
                <a:solidFill>
                  <a:schemeClr val="tx1"/>
                </a:solidFill>
              </a:rPr>
              <a:t>xxx</a:t>
            </a:r>
            <a:r>
              <a:rPr lang="zh-CN" altLang="en-US" sz="1200" dirty="0">
                <a:solidFill>
                  <a:schemeClr val="tx1"/>
                </a:solidFill>
              </a:rPr>
              <a:t>）</a:t>
            </a:r>
            <a:r>
              <a:rPr lang="zh-CN" altLang="en-US" sz="1200" dirty="0">
                <a:solidFill>
                  <a:srgbClr val="C00000"/>
                </a:solidFill>
              </a:rPr>
              <a:t>直接填写申请理由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12" y="1186806"/>
            <a:ext cx="9157171" cy="431822"/>
          </a:xfrm>
          <a:prstGeom prst="rect">
            <a:avLst/>
          </a:prstGeom>
        </p:spPr>
      </p:pic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56128" y="3464691"/>
            <a:ext cx="11748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en-US" altLang="zh-CN" sz="1400" b="1">
                <a:latin typeface="+mn-ea"/>
                <a:cs typeface="Times New Roman" panose="02020603050405020304" pitchFamily="18" charset="0"/>
              </a:rPr>
              <a:t>. </a:t>
            </a:r>
            <a:r>
              <a:rPr lang="zh-CN" altLang="en-US" sz="1400" b="1">
                <a:latin typeface="+mn-ea"/>
                <a:cs typeface="Times New Roman" panose="02020603050405020304" pitchFamily="18" charset="0"/>
              </a:rPr>
              <a:t>下载</a:t>
            </a:r>
            <a:r>
              <a:rPr lang="zh-CN" altLang="en-US" sz="1400" b="1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助学金申请书模板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按格式填写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完毕后作为附件</a:t>
            </a:r>
            <a:r>
              <a:rPr lang="zh-CN" altLang="en-US" sz="1400" b="1">
                <a:latin typeface="+mn-ea"/>
                <a:cs typeface="Times New Roman" panose="02020603050405020304" pitchFamily="18" charset="0"/>
              </a:rPr>
              <a:t>上传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sz="1400" b="1" u="sng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报告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中注意设奖方抬头（参考</a:t>
            </a:r>
            <a:r>
              <a:rPr lang="en-US" altLang="zh-CN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PPT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第二页设奖方名称）</a:t>
            </a:r>
            <a:endParaRPr lang="zh-CN" altLang="zh-CN" sz="1400" b="1" u="sng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896" y="3998558"/>
            <a:ext cx="8234207" cy="61277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089617" y="4004563"/>
            <a:ext cx="2841440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10216" y="3775375"/>
            <a:ext cx="34443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注意事项：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1. </a:t>
            </a:r>
            <a:r>
              <a:rPr lang="zh-CN" altLang="en-US" sz="1400" b="1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按要求修改好大标题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2. 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注意格式要求，设奖方名称见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PPT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第二页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3. 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电子版上传时上传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word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，无需手写签名，递交院系的纸质需要签名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4. </a:t>
            </a:r>
            <a:r>
              <a:rPr lang="zh-CN" altLang="en-US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若项目有特殊的报告要求，则在此报告中体现，例如对设奖方精神的学习感悟等要求</a:t>
            </a:r>
            <a:endParaRPr lang="zh-CN" altLang="en-US" sz="1400" b="1" u="sng" dirty="0">
              <a:solidFill>
                <a:schemeClr val="tx1"/>
              </a:solidFill>
              <a:highlight>
                <a:srgbClr val="FFFF00"/>
              </a:highlight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9912" y="4554082"/>
            <a:ext cx="5988105" cy="1202851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66224" y="701105"/>
            <a:ext cx="117486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6.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提交后，登陆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中查看审核进度并打印。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申请获得发展助学金（含续评项目）的同学，需要打印提交： “助学金申请”纸质表格！</a:t>
            </a:r>
            <a:endParaRPr lang="en-US" altLang="zh-CN" sz="1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57999" y="4162507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进行打印后提交至学院。</a:t>
            </a:r>
            <a:endParaRPr lang="zh-CN" altLang="en-US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37" y="1610198"/>
            <a:ext cx="5232980" cy="789962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H="1">
            <a:off x="7720929" y="1873295"/>
            <a:ext cx="807243" cy="3494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541085" y="1798158"/>
            <a:ext cx="1020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71377" y="511192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30" name="iconfont-11899-5651573"/>
          <p:cNvSpPr>
            <a:spLocks noChangeAspect="1"/>
          </p:cNvSpPr>
          <p:nvPr/>
        </p:nvSpPr>
        <p:spPr bwMode="auto">
          <a:xfrm>
            <a:off x="8317939" y="4692822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4" name="椭圆 23"/>
          <p:cNvSpPr/>
          <p:nvPr/>
        </p:nvSpPr>
        <p:spPr>
          <a:xfrm>
            <a:off x="6290444" y="2025323"/>
            <a:ext cx="1391387" cy="48672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037" y="2644111"/>
            <a:ext cx="5131837" cy="1512716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4174671" y="3559629"/>
            <a:ext cx="866981" cy="1705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183343" y="3642792"/>
            <a:ext cx="1020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点击申请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7708017" y="4852042"/>
            <a:ext cx="337320" cy="1006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家庭经济情况调查表打印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98"/>
          <a:stretch>
            <a:fillRect/>
          </a:stretch>
        </p:blipFill>
        <p:spPr>
          <a:xfrm>
            <a:off x="2706868" y="5611232"/>
            <a:ext cx="6942213" cy="1126703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家庭经济情况调查表打印</a:t>
            </a:r>
            <a:endParaRPr lang="zh-CN" altLang="zh-CN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0811" y="1018354"/>
            <a:ext cx="11551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latin typeface="+mn-ea"/>
                <a:cs typeface="Times New Roman" panose="02020603050405020304" pitchFamily="18" charset="0"/>
              </a:rPr>
              <a:t>在库困难同学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本人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可通过数字交大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已办事项中找到审核通过的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困难生申请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】- 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右上角下载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进行打印；</a:t>
            </a:r>
            <a:endParaRPr lang="en-US" altLang="zh-CN" sz="16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75312" y="5266593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进行打印后提交至学院。</a:t>
            </a:r>
            <a:endParaRPr lang="zh-CN" altLang="en-US" sz="1400" b="1" dirty="0">
              <a:solidFill>
                <a:schemeClr val="accent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86137" y="649943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22" name="iconfont-11899-5651573"/>
          <p:cNvSpPr>
            <a:spLocks noChangeAspect="1"/>
          </p:cNvSpPr>
          <p:nvPr/>
        </p:nvSpPr>
        <p:spPr bwMode="auto">
          <a:xfrm>
            <a:off x="7210516" y="5999268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cxnSp>
        <p:nvCxnSpPr>
          <p:cNvPr id="32" name="直接箭头连接符 31"/>
          <p:cNvCxnSpPr/>
          <p:nvPr/>
        </p:nvCxnSpPr>
        <p:spPr>
          <a:xfrm flipV="1">
            <a:off x="8309748" y="5999268"/>
            <a:ext cx="425690" cy="2095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74" y="1610198"/>
            <a:ext cx="9748452" cy="3037839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6420051" y="2147315"/>
            <a:ext cx="1126155" cy="59588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309487" y="4135420"/>
            <a:ext cx="1126155" cy="59588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/>
          <p:nvPr/>
        </p:nvCxnSpPr>
        <p:spPr>
          <a:xfrm flipH="1" flipV="1">
            <a:off x="4616189" y="4584613"/>
            <a:ext cx="800312" cy="2818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 flipV="1">
            <a:off x="7546206" y="2729910"/>
            <a:ext cx="800312" cy="2818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569862" y="297522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97048" y="47759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点开申请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ICON" val="#140735;#140735;#370613;"/>
</p:tagLst>
</file>

<file path=ppt/tags/tag2.xml><?xml version="1.0" encoding="utf-8"?>
<p:tagLst xmlns:p="http://schemas.openxmlformats.org/presentationml/2006/main">
  <p:tag name="ISLIDE.ICON" val="#140735;#140735;#370613;"/>
</p:tagLst>
</file>

<file path=ppt/tags/tag3.xml><?xml version="1.0" encoding="utf-8"?>
<p:tagLst xmlns:p="http://schemas.openxmlformats.org/presentationml/2006/main">
  <p:tag name="commondata" val="eyJoZGlkIjoiYWRkMzJjM2M2OTRiNjJhNGVhNmMyM2IxODljMTBmNzEifQ=="/>
</p:tagLst>
</file>

<file path=ppt/theme/theme1.xml><?xml version="1.0" encoding="utf-8"?>
<a:theme xmlns:a="http://schemas.openxmlformats.org/drawingml/2006/main" name="1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1808</Words>
  <Application>WPS 演示</Application>
  <PresentationFormat>宽屏</PresentationFormat>
  <Paragraphs>304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楷体</vt:lpstr>
      <vt:lpstr>等线</vt:lpstr>
      <vt:lpstr>Calibri</vt:lpstr>
      <vt:lpstr>Times New Roman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长俊</dc:creator>
  <cp:lastModifiedBy>好嗨哟</cp:lastModifiedBy>
  <cp:revision>131</cp:revision>
  <dcterms:created xsi:type="dcterms:W3CDTF">2020-11-04T02:30:00Z</dcterms:created>
  <dcterms:modified xsi:type="dcterms:W3CDTF">2025-11-14T09:37:03Z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CAB19726A74C4EB2AAF9149BFBB88545_13</vt:lpwstr>
  </property>
</Properties>
</file>